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9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6" r:id="rId8"/>
    <p:sldId id="262" r:id="rId9"/>
    <p:sldId id="263" r:id="rId10"/>
    <p:sldId id="264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5853"/>
    <a:srgbClr val="E9ED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43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0996-5439-4507-8907-73411B8CE7B9}" type="datetimeFigureOut">
              <a:rPr lang="ro-RO" smtClean="0"/>
              <a:t>04.11.2025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0"/>
            </a:lvl1pPr>
          </a:lstStyle>
          <a:p>
            <a:fld id="{E27BAA1A-EC15-4146-A8BF-11C99CB4DA2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2705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0996-5439-4507-8907-73411B8CE7B9}" type="datetimeFigureOut">
              <a:rPr lang="ro-RO" smtClean="0"/>
              <a:t>04.11.2025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AA1A-EC15-4146-A8BF-11C99CB4DA2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658815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72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B0B0996-5439-4507-8907-73411B8CE7B9}" type="datetimeFigureOut">
              <a:rPr lang="ro-RO" smtClean="0"/>
              <a:t>04.11.2025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o-RO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E27BAA1A-EC15-4146-A8BF-11C99CB4DA2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29620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0996-5439-4507-8907-73411B8CE7B9}" type="datetimeFigureOut">
              <a:rPr lang="ro-RO" smtClean="0"/>
              <a:t>04.11.2025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AA1A-EC15-4146-A8BF-11C99CB4DA2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66637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0996-5439-4507-8907-73411B8CE7B9}" type="datetimeFigureOut">
              <a:rPr lang="ro-RO" smtClean="0"/>
              <a:t>04.11.2025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AA1A-EC15-4146-A8BF-11C99CB4DA2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8822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0996-5439-4507-8907-73411B8CE7B9}" type="datetimeFigureOut">
              <a:rPr lang="ro-RO" smtClean="0"/>
              <a:t>04.11.2025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AA1A-EC15-4146-A8BF-11C99CB4DA2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413298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0996-5439-4507-8907-73411B8CE7B9}" type="datetimeFigureOut">
              <a:rPr lang="ro-RO" smtClean="0"/>
              <a:t>04.11.2025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AA1A-EC15-4146-A8BF-11C99CB4DA2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73738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0996-5439-4507-8907-73411B8CE7B9}" type="datetimeFigureOut">
              <a:rPr lang="ro-RO" smtClean="0"/>
              <a:t>04.11.2025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AA1A-EC15-4146-A8BF-11C99CB4DA2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232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0996-5439-4507-8907-73411B8CE7B9}" type="datetimeFigureOut">
              <a:rPr lang="ro-RO" smtClean="0"/>
              <a:t>04.11.2025</a:t>
            </a:fld>
            <a:endParaRPr lang="ro-RO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AA1A-EC15-4146-A8BF-11C99CB4DA2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41301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0996-5439-4507-8907-73411B8CE7B9}" type="datetimeFigureOut">
              <a:rPr lang="ro-RO" smtClean="0"/>
              <a:t>04.11.2025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AA1A-EC15-4146-A8BF-11C99CB4DA2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29528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0996-5439-4507-8907-73411B8CE7B9}" type="datetimeFigureOut">
              <a:rPr lang="ro-RO" smtClean="0"/>
              <a:t>04.11.2025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AA1A-EC15-4146-A8BF-11C99CB4DA2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70250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0996-5439-4507-8907-73411B8CE7B9}" type="datetimeFigureOut">
              <a:rPr lang="ro-RO" smtClean="0"/>
              <a:t>04.11.2025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AA1A-EC15-4146-A8BF-11C99CB4DA2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005686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B0B0996-5439-4507-8907-73411B8CE7B9}" type="datetimeFigureOut">
              <a:rPr lang="ro-RO" smtClean="0"/>
              <a:t>04.11.2025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ro-RO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rgbClr val="FFFFFF"/>
                </a:solidFill>
                <a:latin typeface="+mj-lt"/>
              </a:defRPr>
            </a:lvl1pPr>
          </a:lstStyle>
          <a:p>
            <a:fld id="{E27BAA1A-EC15-4146-A8BF-11C99CB4DA2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534093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0" r:id="rId1"/>
    <p:sldLayoutId id="2147484061" r:id="rId2"/>
    <p:sldLayoutId id="2147484062" r:id="rId3"/>
    <p:sldLayoutId id="2147484063" r:id="rId4"/>
    <p:sldLayoutId id="2147484064" r:id="rId5"/>
    <p:sldLayoutId id="2147484065" r:id="rId6"/>
    <p:sldLayoutId id="2147484066" r:id="rId7"/>
    <p:sldLayoutId id="2147484067" r:id="rId8"/>
    <p:sldLayoutId id="2147484068" r:id="rId9"/>
    <p:sldLayoutId id="2147484069" r:id="rId10"/>
    <p:sldLayoutId id="2147484070" r:id="rId11"/>
    <p:sldLayoutId id="21474840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none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2448629" y="2571025"/>
            <a:ext cx="8689976" cy="1371599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o-RO" sz="4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ȘCOALĂ MODERNĂ – UN VIITOR MAI BUN!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o-RO" sz="4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asetăText 6"/>
          <p:cNvSpPr txBox="1"/>
          <p:nvPr/>
        </p:nvSpPr>
        <p:spPr>
          <a:xfrm>
            <a:off x="868844" y="4517525"/>
            <a:ext cx="8648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Perioada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implementare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o-RO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iul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</a:t>
            </a:r>
            <a:r>
              <a:rPr lang="ro-RO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30 </a:t>
            </a:r>
            <a:r>
              <a:rPr lang="ro-RO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iun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202</a:t>
            </a:r>
            <a:r>
              <a:rPr lang="ro-RO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346633F3-7F3C-C0E9-F4FE-64F8692DACBC}"/>
              </a:ext>
            </a:extLst>
          </p:cNvPr>
          <p:cNvGrpSpPr/>
          <p:nvPr/>
        </p:nvGrpSpPr>
        <p:grpSpPr>
          <a:xfrm>
            <a:off x="1804976" y="305044"/>
            <a:ext cx="8648840" cy="658665"/>
            <a:chOff x="2226999" y="362321"/>
            <a:chExt cx="6706870" cy="530225"/>
          </a:xfrm>
        </p:grpSpPr>
        <p:pic>
          <p:nvPicPr>
            <p:cNvPr id="4" name="Picture 4" descr="https://mfe.gov.ro/wp-content/uploads/2022/03/c1525aa1432c509e77b263d9767ed4eb-1.png">
              <a:extLst>
                <a:ext uri="{FF2B5EF4-FFF2-40B4-BE49-F238E27FC236}">
                  <a16:creationId xmlns:a16="http://schemas.microsoft.com/office/drawing/2014/main" id="{B1B2B68C-588C-D044-01CB-22BE2AB6CBDB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3074" y="440426"/>
              <a:ext cx="2550795" cy="4114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B74C0DC-21F3-4BEA-D466-86B9C4AE66E8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3749" y="362321"/>
              <a:ext cx="1856105" cy="530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767AEB3C-D9D2-385F-45D7-E82B86B24632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6999" y="392166"/>
              <a:ext cx="1581150" cy="457200"/>
            </a:xfrm>
            <a:prstGeom prst="rect">
              <a:avLst/>
            </a:prstGeom>
          </p:spPr>
        </p:pic>
      </p:grpSp>
      <p:sp>
        <p:nvSpPr>
          <p:cNvPr id="10" name="CasetăText 9">
            <a:extLst>
              <a:ext uri="{FF2B5EF4-FFF2-40B4-BE49-F238E27FC236}">
                <a16:creationId xmlns:a16="http://schemas.microsoft.com/office/drawing/2014/main" id="{528AA987-6CBA-24C1-758A-813592BDF5AC}"/>
              </a:ext>
            </a:extLst>
          </p:cNvPr>
          <p:cNvSpPr txBox="1"/>
          <p:nvPr/>
        </p:nvSpPr>
        <p:spPr>
          <a:xfrm>
            <a:off x="2229256" y="6101943"/>
            <a:ext cx="82696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„PNRR: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Fonduri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pentru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România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modernă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și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reformată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!”</a:t>
            </a:r>
          </a:p>
        </p:txBody>
      </p:sp>
      <p:sp>
        <p:nvSpPr>
          <p:cNvPr id="13" name="CasetăText 12">
            <a:extLst>
              <a:ext uri="{FF2B5EF4-FFF2-40B4-BE49-F238E27FC236}">
                <a16:creationId xmlns:a16="http://schemas.microsoft.com/office/drawing/2014/main" id="{87BCC828-E24E-979F-0BAB-B1400B5666DB}"/>
              </a:ext>
            </a:extLst>
          </p:cNvPr>
          <p:cNvSpPr txBox="1"/>
          <p:nvPr/>
        </p:nvSpPr>
        <p:spPr>
          <a:xfrm>
            <a:off x="2583770" y="1517582"/>
            <a:ext cx="82245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Programul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Național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pentru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Reducerea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Abandonului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Școlar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Proiect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cu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finanțare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din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Planul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Național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pentru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Redresare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și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Reziliență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al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României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(PNRR)</a:t>
            </a:r>
          </a:p>
        </p:txBody>
      </p:sp>
      <p:sp>
        <p:nvSpPr>
          <p:cNvPr id="14" name="CasetăText 13">
            <a:extLst>
              <a:ext uri="{FF2B5EF4-FFF2-40B4-BE49-F238E27FC236}">
                <a16:creationId xmlns:a16="http://schemas.microsoft.com/office/drawing/2014/main" id="{F61A2DD5-3279-48F8-B7AF-7DBC349B9268}"/>
              </a:ext>
            </a:extLst>
          </p:cNvPr>
          <p:cNvSpPr txBox="1"/>
          <p:nvPr/>
        </p:nvSpPr>
        <p:spPr>
          <a:xfrm>
            <a:off x="4492633" y="3817491"/>
            <a:ext cx="440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>
                <a:solidFill>
                  <a:srgbClr val="575853"/>
                </a:solidFill>
              </a:rPr>
              <a:t>Cod proiect: F-PNRAS-2-2-2023-0079</a:t>
            </a:r>
            <a:endParaRPr lang="en-US" b="1" dirty="0">
              <a:solidFill>
                <a:srgbClr val="575853"/>
              </a:solidFill>
            </a:endParaRPr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56DABDA9-E25D-0E45-C6FA-DD82700B7B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082" y="1707770"/>
            <a:ext cx="2127688" cy="212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50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C1FE0EA-9DCF-CD2B-EDB4-72E191059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err="1"/>
              <a:t>Programul</a:t>
            </a:r>
            <a:r>
              <a:rPr lang="en-US" sz="4000" dirty="0"/>
              <a:t> </a:t>
            </a:r>
            <a:r>
              <a:rPr lang="en-US" sz="4000" dirty="0" err="1"/>
              <a:t>Național</a:t>
            </a:r>
            <a:r>
              <a:rPr lang="en-US" sz="4000" dirty="0"/>
              <a:t> de</a:t>
            </a:r>
            <a:r>
              <a:rPr lang="ro-RO" sz="4000" dirty="0"/>
              <a:t> </a:t>
            </a:r>
            <a:r>
              <a:rPr lang="en-US" sz="4000" dirty="0" err="1"/>
              <a:t>Reducere</a:t>
            </a:r>
            <a:r>
              <a:rPr lang="en-US" sz="4000" dirty="0"/>
              <a:t> a </a:t>
            </a:r>
            <a:r>
              <a:rPr lang="en-US" sz="4000" dirty="0" err="1"/>
              <a:t>Abandonului</a:t>
            </a:r>
            <a:r>
              <a:rPr lang="ro-RO" sz="4000" dirty="0"/>
              <a:t> </a:t>
            </a:r>
            <a:r>
              <a:rPr lang="en-US" sz="4000" dirty="0" err="1"/>
              <a:t>Școlar</a:t>
            </a:r>
            <a:r>
              <a:rPr lang="en-US" sz="4000" dirty="0"/>
              <a:t> (PNRAS)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C39C686F-0561-01D8-E377-F6D2166E8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Național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Abandonului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(PNRAS)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componentă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importantă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strategiei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România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Educată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care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preluată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învățământului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preuniversitar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198/2023,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cadrul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secțiunii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5-a, dedicate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reducerii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abandonului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precum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Planului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Național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Redresare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Reziliență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fiind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finanțat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cadrul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Reformei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– „Reforma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sistemului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învățământ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obligatoriu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prevenirea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reducerea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părăsirii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timpurii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școlii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Investiția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– „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Sprijinirea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unităților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învățământ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ridicat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abandon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Beneficiar: LICEUL TEORETIC „DUILIU ZAMFIRESCU” ODOBEȘTI</a:t>
            </a:r>
          </a:p>
          <a:p>
            <a:pPr algn="just"/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Titlul proiectului: „O ȘCOALĂ MODERNĂ – UN VIITOR MAI BUN!”</a:t>
            </a:r>
          </a:p>
          <a:p>
            <a:pPr algn="just"/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Cod proiect: F-PNRAS-2-2-2023-0079</a:t>
            </a:r>
          </a:p>
          <a:p>
            <a:pPr algn="just"/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Valoarea proiectului: 1 776 218 RON (fonduri nerambursabile)</a:t>
            </a:r>
          </a:p>
          <a:p>
            <a:pPr algn="just"/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Perioada de implementare: 29 iulie 2024 – 30 iunie 2026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0EDEDE67-340E-74A4-4BD6-64A1FE37C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57" y="155420"/>
            <a:ext cx="4325480" cy="32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974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tăText 4"/>
          <p:cNvSpPr txBox="1"/>
          <p:nvPr/>
        </p:nvSpPr>
        <p:spPr>
          <a:xfrm>
            <a:off x="2921913" y="546141"/>
            <a:ext cx="897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Obiectiv</a:t>
            </a:r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</a:t>
            </a:r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</a:t>
            </a:r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proiectului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just">
              <a:buAutoNum type="alphaLcParenR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abandonului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școlar</a:t>
            </a:r>
          </a:p>
          <a:p>
            <a:pPr marL="457200" indent="-457200" algn="just">
              <a:buAutoNum type="alphaLcParenR"/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Îmbunătățirea performanțelor elevilor la evaluările naționale și creșterea procentajului de elevi care finalizează învățământul gimnazial</a:t>
            </a:r>
          </a:p>
          <a:p>
            <a:pPr marL="457200" indent="-457200" algn="just">
              <a:buAutoNum type="alphaLcParenR"/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Creșterea participării absolvenților învățământului gimnazial la evaluarea națională și a ratei de tranziție de la învățământul secundar inferior – gimnazial, la învățământul secundar superior - liceal sau profesional.</a:t>
            </a:r>
          </a:p>
        </p:txBody>
      </p:sp>
      <p:sp>
        <p:nvSpPr>
          <p:cNvPr id="10" name="CasetăText 9"/>
          <p:cNvSpPr txBox="1"/>
          <p:nvPr/>
        </p:nvSpPr>
        <p:spPr>
          <a:xfrm>
            <a:off x="2987230" y="2792910"/>
            <a:ext cx="89086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Obiective specifice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Prevenirea abandonului școlar, reducerea părăsirii timpurii a școlii și, implicit, creșterea ratei de tranziție de la învățământul secundar inferior pentru elevii Liceului Teoretic ”Duiliu Zamfirescu” Odobești.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OS1 - Reducerea ratei abandonului școlar până la 2% în anul școlar 2025-202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OS2 - Creșterea ratei de absolvire a clasei a VIII-a până la 98%, în anul școlar 2025-2026.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OS3 - Creșterea ratei de participare la Evaluarea Națională până la 85%, în anul școlar 2025-2026. 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OS4 - Formarea cadrelor didactice din învățământul primar și gimnazial  cu scopul reducerii fenomenului de </a:t>
            </a:r>
            <a:r>
              <a:rPr lang="ro-R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bullying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și </a:t>
            </a:r>
            <a:r>
              <a:rPr lang="ro-R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cyber-bullying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OS5 - Creșterea procentului de cadre didactice din  cadrul Liceului Teoretic ”Duiliu Zamfirescu” Odobești care folosesc mijloace de predare-evaluare digitale;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CasetăText 11"/>
          <p:cNvSpPr txBox="1"/>
          <p:nvPr/>
        </p:nvSpPr>
        <p:spPr>
          <a:xfrm>
            <a:off x="390451" y="4023753"/>
            <a:ext cx="2217274" cy="523220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o-RO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OBIECTIVE</a:t>
            </a:r>
          </a:p>
        </p:txBody>
      </p:sp>
      <p:pic>
        <p:nvPicPr>
          <p:cNvPr id="2" name="Imagine 1">
            <a:extLst>
              <a:ext uri="{FF2B5EF4-FFF2-40B4-BE49-F238E27FC236}">
                <a16:creationId xmlns:a16="http://schemas.microsoft.com/office/drawing/2014/main" id="{1BF230D3-C66F-6395-5844-D17CAA097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65" y="228808"/>
            <a:ext cx="4325480" cy="329212"/>
          </a:xfrm>
          <a:prstGeom prst="rect">
            <a:avLst/>
          </a:prstGeom>
        </p:spPr>
      </p:pic>
      <p:grpSp>
        <p:nvGrpSpPr>
          <p:cNvPr id="7" name="Grupare 6">
            <a:extLst>
              <a:ext uri="{FF2B5EF4-FFF2-40B4-BE49-F238E27FC236}">
                <a16:creationId xmlns:a16="http://schemas.microsoft.com/office/drawing/2014/main" id="{963BA14C-196F-5E37-2096-307105FEB63A}"/>
              </a:ext>
            </a:extLst>
          </p:cNvPr>
          <p:cNvGrpSpPr/>
          <p:nvPr/>
        </p:nvGrpSpPr>
        <p:grpSpPr>
          <a:xfrm>
            <a:off x="76262" y="1056244"/>
            <a:ext cx="2845651" cy="2514319"/>
            <a:chOff x="76262" y="1056244"/>
            <a:chExt cx="2845651" cy="2514319"/>
          </a:xfrm>
        </p:grpSpPr>
        <p:sp>
          <p:nvSpPr>
            <p:cNvPr id="4" name="CasetăText 3">
              <a:extLst>
                <a:ext uri="{FF2B5EF4-FFF2-40B4-BE49-F238E27FC236}">
                  <a16:creationId xmlns:a16="http://schemas.microsoft.com/office/drawing/2014/main" id="{41ADEA02-9B4A-1320-98E1-94BFEE8ED3CB}"/>
                </a:ext>
              </a:extLst>
            </p:cNvPr>
            <p:cNvSpPr txBox="1"/>
            <p:nvPr/>
          </p:nvSpPr>
          <p:spPr>
            <a:xfrm>
              <a:off x="76262" y="1056244"/>
              <a:ext cx="2845651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o-RO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PNRAS@LTDZ</a:t>
              </a:r>
            </a:p>
            <a:p>
              <a:pPr algn="ctr"/>
              <a:r>
                <a:rPr lang="ro-RO" sz="700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Programul Național de Reducere a Abandonului Școlar</a:t>
              </a:r>
            </a:p>
          </p:txBody>
        </p:sp>
        <p:pic>
          <p:nvPicPr>
            <p:cNvPr id="13" name="Imagine 12">
              <a:extLst>
                <a:ext uri="{FF2B5EF4-FFF2-40B4-BE49-F238E27FC236}">
                  <a16:creationId xmlns:a16="http://schemas.microsoft.com/office/drawing/2014/main" id="{E4093B16-8009-EAA7-002E-D647EADAF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1439" y="2796304"/>
              <a:ext cx="2359356" cy="774259"/>
            </a:xfrm>
            <a:prstGeom prst="rect">
              <a:avLst/>
            </a:prstGeom>
          </p:spPr>
        </p:pic>
        <p:pic>
          <p:nvPicPr>
            <p:cNvPr id="6" name="Imagine 5">
              <a:extLst>
                <a:ext uri="{FF2B5EF4-FFF2-40B4-BE49-F238E27FC236}">
                  <a16:creationId xmlns:a16="http://schemas.microsoft.com/office/drawing/2014/main" id="{64547855-1418-556B-39D8-87F3765E8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9917" y="1615254"/>
              <a:ext cx="1158340" cy="11583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1111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tăText 7"/>
          <p:cNvSpPr txBox="1"/>
          <p:nvPr/>
        </p:nvSpPr>
        <p:spPr>
          <a:xfrm>
            <a:off x="296096" y="2219327"/>
            <a:ext cx="2359941" cy="830997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BENEFICIARII</a:t>
            </a:r>
          </a:p>
          <a:p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PROIECTULUI</a:t>
            </a:r>
          </a:p>
        </p:txBody>
      </p:sp>
      <p:sp>
        <p:nvSpPr>
          <p:cNvPr id="9" name="CasetăText 8"/>
          <p:cNvSpPr txBox="1"/>
          <p:nvPr/>
        </p:nvSpPr>
        <p:spPr>
          <a:xfrm>
            <a:off x="3305158" y="1808780"/>
            <a:ext cx="798994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Beneficiarii direcți 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sunt cei aproximativ 200 elevi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anual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clasele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II, care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frecventeaz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ă cursurile Liceului Teoretic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Duiliu Zamfirescu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aproximativ 30 de cadre didactice și părinții care participă la ședințele de educație parentală;</a:t>
            </a:r>
          </a:p>
          <a:p>
            <a:pPr algn="just"/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Beneficiarii indirecți 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 proiectului vor fi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ceilalţi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elevi ai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şcolii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noastre, cadrele didactice ale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unităţii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şcolare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părinţii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elevilor, membri ai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comunităţii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locale, partenerii </a:t>
            </a:r>
            <a:r>
              <a:rPr lang="ro-RO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educaţionali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ine 14">
            <a:extLst>
              <a:ext uri="{FF2B5EF4-FFF2-40B4-BE49-F238E27FC236}">
                <a16:creationId xmlns:a16="http://schemas.microsoft.com/office/drawing/2014/main" id="{9328B657-C1AF-643B-D243-26074F058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65" y="228808"/>
            <a:ext cx="4325480" cy="329212"/>
          </a:xfrm>
          <a:prstGeom prst="rect">
            <a:avLst/>
          </a:prstGeom>
        </p:spPr>
      </p:pic>
      <p:grpSp>
        <p:nvGrpSpPr>
          <p:cNvPr id="2" name="Grupare 1">
            <a:extLst>
              <a:ext uri="{FF2B5EF4-FFF2-40B4-BE49-F238E27FC236}">
                <a16:creationId xmlns:a16="http://schemas.microsoft.com/office/drawing/2014/main" id="{D0DC7A0C-8C0E-597B-CB03-55FBAF219AEE}"/>
              </a:ext>
            </a:extLst>
          </p:cNvPr>
          <p:cNvGrpSpPr/>
          <p:nvPr/>
        </p:nvGrpSpPr>
        <p:grpSpPr>
          <a:xfrm>
            <a:off x="53240" y="3758335"/>
            <a:ext cx="2845651" cy="2514319"/>
            <a:chOff x="76262" y="1056244"/>
            <a:chExt cx="2845651" cy="2514319"/>
          </a:xfrm>
        </p:grpSpPr>
        <p:sp>
          <p:nvSpPr>
            <p:cNvPr id="3" name="CasetăText 2">
              <a:extLst>
                <a:ext uri="{FF2B5EF4-FFF2-40B4-BE49-F238E27FC236}">
                  <a16:creationId xmlns:a16="http://schemas.microsoft.com/office/drawing/2014/main" id="{BCFBA54B-C637-2002-09A1-54C5E7C42576}"/>
                </a:ext>
              </a:extLst>
            </p:cNvPr>
            <p:cNvSpPr txBox="1"/>
            <p:nvPr/>
          </p:nvSpPr>
          <p:spPr>
            <a:xfrm>
              <a:off x="76262" y="1056244"/>
              <a:ext cx="2845651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o-RO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PNRAS@LTDZ</a:t>
              </a:r>
            </a:p>
            <a:p>
              <a:pPr algn="ctr"/>
              <a:r>
                <a:rPr lang="ro-RO" sz="700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Programul Național de Reducere a Abandonului Școlar</a:t>
              </a:r>
            </a:p>
          </p:txBody>
        </p:sp>
        <p:pic>
          <p:nvPicPr>
            <p:cNvPr id="4" name="Imagine 3">
              <a:extLst>
                <a:ext uri="{FF2B5EF4-FFF2-40B4-BE49-F238E27FC236}">
                  <a16:creationId xmlns:a16="http://schemas.microsoft.com/office/drawing/2014/main" id="{C4409B51-8725-5AF8-7127-9E92328AE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1439" y="2796304"/>
              <a:ext cx="2359356" cy="774259"/>
            </a:xfrm>
            <a:prstGeom prst="rect">
              <a:avLst/>
            </a:prstGeom>
          </p:spPr>
        </p:pic>
        <p:pic>
          <p:nvPicPr>
            <p:cNvPr id="5" name="Imagine 4">
              <a:extLst>
                <a:ext uri="{FF2B5EF4-FFF2-40B4-BE49-F238E27FC236}">
                  <a16:creationId xmlns:a16="http://schemas.microsoft.com/office/drawing/2014/main" id="{CD70BDCE-6FBB-A9CD-B8C7-5804A937B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9917" y="1615254"/>
              <a:ext cx="1158340" cy="11583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2946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tăText 7"/>
          <p:cNvSpPr txBox="1"/>
          <p:nvPr/>
        </p:nvSpPr>
        <p:spPr>
          <a:xfrm>
            <a:off x="606807" y="3795077"/>
            <a:ext cx="2052165" cy="461665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</a:t>
            </a: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ĂȚI</a:t>
            </a:r>
          </a:p>
        </p:txBody>
      </p:sp>
      <p:sp>
        <p:nvSpPr>
          <p:cNvPr id="9" name="CasetăText 8"/>
          <p:cNvSpPr txBox="1"/>
          <p:nvPr/>
        </p:nvSpPr>
        <p:spPr>
          <a:xfrm>
            <a:off x="3265714" y="660195"/>
            <a:ext cx="8467913" cy="6038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CATEGORIE I</a:t>
            </a:r>
            <a:r>
              <a:rPr lang="ro-RO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</a:t>
            </a:r>
            <a:r>
              <a:rPr lang="ro-RO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ACTIVITĂȚI DE IDENTIFICARE ȘI MONITORIZARE A ELEVILOR ÎN RISC DE ABANDON ȘCOLAR- MATE</a:t>
            </a:r>
            <a:endParaRPr lang="ro-RO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I.1  Screening al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elevilor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nivelul clasei prin chestionarul SASAT și prin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completarea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fiș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elor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observare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și evaluare MATE elevilor identificați în situații de risc;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I.2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Înregistrarea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copiilor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instrumentelor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introducerea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datelor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Observatorul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Școlii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vederea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elaborării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planurilor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educaționale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intervenție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I.3. Introducerea datelor în SIIIR, raportarea periodică și ajustarea planurilor la timp.</a:t>
            </a:r>
          </a:p>
          <a:p>
            <a:pPr algn="just"/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CATEGORIE II – ACTIVITĂȚI DE PREVENIRE ȘI INTERVENȚIE 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II.1 Activități pedagogice și de sprijin;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II.2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Activități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extracurriculare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extrașcolare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II.3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Activități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profesorilor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II.4 Activități de informare, consiliere, asistență și educație a părinților/tutorilor legali;</a:t>
            </a:r>
          </a:p>
        </p:txBody>
      </p:sp>
      <p:pic>
        <p:nvPicPr>
          <p:cNvPr id="10" name="Imagine 9">
            <a:extLst>
              <a:ext uri="{FF2B5EF4-FFF2-40B4-BE49-F238E27FC236}">
                <a16:creationId xmlns:a16="http://schemas.microsoft.com/office/drawing/2014/main" id="{D538A4E7-EA9D-FA76-BA63-B163E2CEA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65" y="228808"/>
            <a:ext cx="4325480" cy="329212"/>
          </a:xfrm>
          <a:prstGeom prst="rect">
            <a:avLst/>
          </a:prstGeom>
        </p:spPr>
      </p:pic>
      <p:pic>
        <p:nvPicPr>
          <p:cNvPr id="4" name="Imagine 3">
            <a:extLst>
              <a:ext uri="{FF2B5EF4-FFF2-40B4-BE49-F238E27FC236}">
                <a16:creationId xmlns:a16="http://schemas.microsoft.com/office/drawing/2014/main" id="{4DF044F3-5CD8-E112-26B8-9ECC6E73A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99" y="1074509"/>
            <a:ext cx="2840982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18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tăText 7"/>
          <p:cNvSpPr txBox="1"/>
          <p:nvPr/>
        </p:nvSpPr>
        <p:spPr>
          <a:xfrm>
            <a:off x="385393" y="2357815"/>
            <a:ext cx="2313455" cy="646331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</a:t>
            </a:r>
            <a:r>
              <a:rPr lang="ro-R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ăți</a:t>
            </a: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pedagogice </a:t>
            </a:r>
          </a:p>
          <a:p>
            <a:pPr algn="ctr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și de sprijin</a:t>
            </a:r>
          </a:p>
        </p:txBody>
      </p:sp>
      <p:sp>
        <p:nvSpPr>
          <p:cNvPr id="9" name="CasetăText 8"/>
          <p:cNvSpPr txBox="1"/>
          <p:nvPr/>
        </p:nvSpPr>
        <p:spPr>
          <a:xfrm>
            <a:off x="2894461" y="996881"/>
            <a:ext cx="8912146" cy="56323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II.1 Activități pedagogice și de sprijin;</a:t>
            </a:r>
          </a:p>
          <a:p>
            <a:pPr algn="just"/>
            <a:endParaRPr lang="ro-RO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II.1.1 Activități de dezvoltare a unui climat pozitiv și incluziv în clase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și în școală, inclusiv acțiuni de combaterea violenței, acțiuni anti-</a:t>
            </a:r>
            <a:r>
              <a:rPr lang="ro-R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bullying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măsuri pentru prevenirea consumului de droguri și reducerea riscurilor asociate consumului de droguri, măsuri pentru combaterea segregării școlare;	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II.1.2 Activități pentru reducerea absenteismului la clasă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prin tehnici de învățare activă și incluzivă cu scopul de a crește motivația elevilor și dezvoltarea personală, facilitarea învățării, înțelegerii și gândirii critice, mentorat și sprijin colegial între elevi, sprijinirea colaborării cu părinții sau tutorii legali, etc.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II.1.3 Activități </a:t>
            </a:r>
            <a:r>
              <a:rPr lang="ro-RO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remediale</a:t>
            </a:r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recuperare a pierderilor în învățare/întârzierilor 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în dezvoltarea competențelor de bază (scris, citit, socotit) respectiv a vârstei corespunzătoare elevilor: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Această activitate își propune creșterea rezultatelor școlare, prin recuperarea pierderilor în învățare/întârzierilor în dezvoltarea competențelor corespunzătoare vârstei elevilor precum și creșterea motivației elevilor pentru învățare și continuarea studiilor pentru elevii claselor a V-a .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2" name="Imagine 1">
            <a:extLst>
              <a:ext uri="{FF2B5EF4-FFF2-40B4-BE49-F238E27FC236}">
                <a16:creationId xmlns:a16="http://schemas.microsoft.com/office/drawing/2014/main" id="{BE813245-7BC1-D9DF-C5D3-71C4B0D54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65" y="228808"/>
            <a:ext cx="4325480" cy="329212"/>
          </a:xfrm>
          <a:prstGeom prst="rect">
            <a:avLst/>
          </a:prstGeom>
        </p:spPr>
      </p:pic>
      <p:grpSp>
        <p:nvGrpSpPr>
          <p:cNvPr id="3" name="Grupare 2">
            <a:extLst>
              <a:ext uri="{FF2B5EF4-FFF2-40B4-BE49-F238E27FC236}">
                <a16:creationId xmlns:a16="http://schemas.microsoft.com/office/drawing/2014/main" id="{B06B4DC2-51B8-2CF9-7CFF-842C1F0E5708}"/>
              </a:ext>
            </a:extLst>
          </p:cNvPr>
          <p:cNvGrpSpPr/>
          <p:nvPr/>
        </p:nvGrpSpPr>
        <p:grpSpPr>
          <a:xfrm>
            <a:off x="0" y="3704627"/>
            <a:ext cx="2845651" cy="2514319"/>
            <a:chOff x="76262" y="1056244"/>
            <a:chExt cx="2845651" cy="2514319"/>
          </a:xfrm>
        </p:grpSpPr>
        <p:sp>
          <p:nvSpPr>
            <p:cNvPr id="4" name="CasetăText 3">
              <a:extLst>
                <a:ext uri="{FF2B5EF4-FFF2-40B4-BE49-F238E27FC236}">
                  <a16:creationId xmlns:a16="http://schemas.microsoft.com/office/drawing/2014/main" id="{E2ABF773-0A88-0634-5CFC-B48F5966388B}"/>
                </a:ext>
              </a:extLst>
            </p:cNvPr>
            <p:cNvSpPr txBox="1"/>
            <p:nvPr/>
          </p:nvSpPr>
          <p:spPr>
            <a:xfrm>
              <a:off x="76262" y="1056244"/>
              <a:ext cx="2845651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o-RO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PNRAS@LTDZ</a:t>
              </a:r>
            </a:p>
            <a:p>
              <a:pPr algn="ctr"/>
              <a:r>
                <a:rPr lang="ro-RO" sz="700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Programul Național de Reducere a Abandonului Școlar</a:t>
              </a:r>
            </a:p>
          </p:txBody>
        </p:sp>
        <p:pic>
          <p:nvPicPr>
            <p:cNvPr id="5" name="Imagine 4">
              <a:extLst>
                <a:ext uri="{FF2B5EF4-FFF2-40B4-BE49-F238E27FC236}">
                  <a16:creationId xmlns:a16="http://schemas.microsoft.com/office/drawing/2014/main" id="{9784A551-3745-5EDA-EE90-7C6C411817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1439" y="2796304"/>
              <a:ext cx="2359356" cy="774259"/>
            </a:xfrm>
            <a:prstGeom prst="rect">
              <a:avLst/>
            </a:prstGeom>
          </p:spPr>
        </p:pic>
        <p:pic>
          <p:nvPicPr>
            <p:cNvPr id="6" name="Imagine 5">
              <a:extLst>
                <a:ext uri="{FF2B5EF4-FFF2-40B4-BE49-F238E27FC236}">
                  <a16:creationId xmlns:a16="http://schemas.microsoft.com/office/drawing/2014/main" id="{4A39DFF2-D6C6-55C8-F3DB-56641DD610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9917" y="1615254"/>
              <a:ext cx="1158340" cy="11583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9868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F9387-FEDF-FC97-53AC-2E129F207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tăText 7">
            <a:extLst>
              <a:ext uri="{FF2B5EF4-FFF2-40B4-BE49-F238E27FC236}">
                <a16:creationId xmlns:a16="http://schemas.microsoft.com/office/drawing/2014/main" id="{2CBDF526-3501-7E32-3513-E04DA3BEE740}"/>
              </a:ext>
            </a:extLst>
          </p:cNvPr>
          <p:cNvSpPr txBox="1"/>
          <p:nvPr/>
        </p:nvSpPr>
        <p:spPr>
          <a:xfrm>
            <a:off x="385393" y="2357815"/>
            <a:ext cx="2313455" cy="646331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</a:t>
            </a:r>
            <a:r>
              <a:rPr lang="ro-R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ăți</a:t>
            </a: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pedagogice </a:t>
            </a:r>
          </a:p>
          <a:p>
            <a:pPr algn="ctr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și de sprijin</a:t>
            </a:r>
          </a:p>
        </p:txBody>
      </p:sp>
      <p:sp>
        <p:nvSpPr>
          <p:cNvPr id="9" name="CasetăText 8">
            <a:extLst>
              <a:ext uri="{FF2B5EF4-FFF2-40B4-BE49-F238E27FC236}">
                <a16:creationId xmlns:a16="http://schemas.microsoft.com/office/drawing/2014/main" id="{5496EDFD-0CF9-F2FD-C94B-02B3483F14D0}"/>
              </a:ext>
            </a:extLst>
          </p:cNvPr>
          <p:cNvSpPr txBox="1"/>
          <p:nvPr/>
        </p:nvSpPr>
        <p:spPr>
          <a:xfrm>
            <a:off x="3004007" y="894411"/>
            <a:ext cx="8715241" cy="53245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II.1 Activități pedagogice și de sprijin;</a:t>
            </a:r>
          </a:p>
          <a:p>
            <a:pPr algn="just"/>
            <a:endParaRPr lang="ro-RO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II.1.4  Activități de pregătire suplimentară a elevilor de clasa a VIII-a 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în vederea creșterii performanțelor la Examenul de Evaluare Națională și facilitarea tranziției către învățământul secundar superior;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II.1.5  Activități de consiliere și orientare școlară</a:t>
            </a:r>
            <a:endParaRPr lang="ro-RO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Această activitate vizează activități de consiliere ce vor viza autocunoașterea și respectul de sine, dezvoltarea relațiilor interumane și a abilităților de rezolvare a problemelor și conflictelor,  strategii de învățare, metode de management al stresului și consiliere vocațională.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II.1.6 Masă caldă/</a:t>
            </a:r>
            <a:r>
              <a:rPr lang="ro-RO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sandwich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pentru elevii care participă la cursurile </a:t>
            </a:r>
            <a:r>
              <a:rPr lang="ro-R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remediale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în zilele în care participă la aceste cursuri, masă pentru participanții la unele activități outdoor care implică prezență fizică peste 4 h/zi.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II.1.7 Activități de susținere și stimulare a prezenței la școală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Această activitate constă în atribuirea beneficiarilor a unor pachete de rechizite, pachete de igienă și obiecte vestimentare ( tricouri personalizate, treninguri, etc).</a:t>
            </a:r>
          </a:p>
        </p:txBody>
      </p:sp>
      <p:pic>
        <p:nvPicPr>
          <p:cNvPr id="2" name="Imagine 1">
            <a:extLst>
              <a:ext uri="{FF2B5EF4-FFF2-40B4-BE49-F238E27FC236}">
                <a16:creationId xmlns:a16="http://schemas.microsoft.com/office/drawing/2014/main" id="{80CF0708-EDE3-0915-7942-0F84E316B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65" y="228808"/>
            <a:ext cx="4325480" cy="329212"/>
          </a:xfrm>
          <a:prstGeom prst="rect">
            <a:avLst/>
          </a:prstGeom>
        </p:spPr>
      </p:pic>
      <p:grpSp>
        <p:nvGrpSpPr>
          <p:cNvPr id="3" name="Grupare 2">
            <a:extLst>
              <a:ext uri="{FF2B5EF4-FFF2-40B4-BE49-F238E27FC236}">
                <a16:creationId xmlns:a16="http://schemas.microsoft.com/office/drawing/2014/main" id="{6E9D14E9-8763-E272-DB53-BB9CD50B9412}"/>
              </a:ext>
            </a:extLst>
          </p:cNvPr>
          <p:cNvGrpSpPr/>
          <p:nvPr/>
        </p:nvGrpSpPr>
        <p:grpSpPr>
          <a:xfrm>
            <a:off x="0" y="3704627"/>
            <a:ext cx="2845651" cy="2514319"/>
            <a:chOff x="76262" y="1056244"/>
            <a:chExt cx="2845651" cy="2514319"/>
          </a:xfrm>
        </p:grpSpPr>
        <p:sp>
          <p:nvSpPr>
            <p:cNvPr id="4" name="CasetăText 3">
              <a:extLst>
                <a:ext uri="{FF2B5EF4-FFF2-40B4-BE49-F238E27FC236}">
                  <a16:creationId xmlns:a16="http://schemas.microsoft.com/office/drawing/2014/main" id="{61733B50-C5BD-D919-6900-7FED0FEADED2}"/>
                </a:ext>
              </a:extLst>
            </p:cNvPr>
            <p:cNvSpPr txBox="1"/>
            <p:nvPr/>
          </p:nvSpPr>
          <p:spPr>
            <a:xfrm>
              <a:off x="76262" y="1056244"/>
              <a:ext cx="2845651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o-RO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PNRAS@LTDZ</a:t>
              </a:r>
            </a:p>
            <a:p>
              <a:pPr algn="ctr"/>
              <a:r>
                <a:rPr lang="ro-RO" sz="700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Programul Național de Reducere a Abandonului Școlar</a:t>
              </a:r>
            </a:p>
          </p:txBody>
        </p:sp>
        <p:pic>
          <p:nvPicPr>
            <p:cNvPr id="5" name="Imagine 4">
              <a:extLst>
                <a:ext uri="{FF2B5EF4-FFF2-40B4-BE49-F238E27FC236}">
                  <a16:creationId xmlns:a16="http://schemas.microsoft.com/office/drawing/2014/main" id="{DAA6FBA0-6904-08BB-BDCC-F2714736F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1439" y="2796304"/>
              <a:ext cx="2359356" cy="774259"/>
            </a:xfrm>
            <a:prstGeom prst="rect">
              <a:avLst/>
            </a:prstGeom>
          </p:spPr>
        </p:pic>
        <p:pic>
          <p:nvPicPr>
            <p:cNvPr id="6" name="Imagine 5">
              <a:extLst>
                <a:ext uri="{FF2B5EF4-FFF2-40B4-BE49-F238E27FC236}">
                  <a16:creationId xmlns:a16="http://schemas.microsoft.com/office/drawing/2014/main" id="{87B82071-DB73-0FDC-8BC5-3E061E527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9917" y="1615254"/>
              <a:ext cx="1158340" cy="11583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9344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/>
          <p:cNvSpPr txBox="1"/>
          <p:nvPr/>
        </p:nvSpPr>
        <p:spPr>
          <a:xfrm>
            <a:off x="158258" y="2535959"/>
            <a:ext cx="3073470" cy="400110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</a:t>
            </a:r>
            <a:r>
              <a:rPr lang="ro-RO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ăți</a:t>
            </a:r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extracurriculare</a:t>
            </a:r>
            <a:endParaRPr lang="ro-RO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asetăText 2"/>
          <p:cNvSpPr txBox="1"/>
          <p:nvPr/>
        </p:nvSpPr>
        <p:spPr>
          <a:xfrm>
            <a:off x="3374907" y="699039"/>
            <a:ext cx="7980447" cy="59400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II.2 Activități </a:t>
            </a:r>
            <a:r>
              <a:rPr lang="ro-RO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extracurriculare</a:t>
            </a:r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și extrașcolare</a:t>
            </a:r>
          </a:p>
          <a:p>
            <a:pPr algn="just"/>
            <a:endParaRPr lang="ro-RO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II.2.1 Activități artistice și de creație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Aceste activități  au în vedere dezvoltarea competențelor individuale, creșterea stimei de sine prin realizări personale,  dezvoltarea relațiilor de grup, promovarea încrederii, a respectului reciproc și a colaborării: ansamblu coral, trupă teatru, expoziții pictură etc;</a:t>
            </a:r>
          </a:p>
          <a:p>
            <a:pPr algn="just"/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II.2.2 Activități sportive și de participare la competiții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Aceste activități presupun participarea/realizarea unor întreceri sportive la nivel de școală/județ cu echipa sau individuale  pentru diverse sporturi: atletism, fotbal, handbal, baschet, etc. Prin punerea în practică a unor norme ale fair-play-ului, rutine și acțiuni vor favoriza un climat pozitiv și incluziv care să combată segregarea, stigmatizarea, etichetarea și discriminarea în cadrul grupului și al școlii;</a:t>
            </a:r>
          </a:p>
          <a:p>
            <a:pPr algn="just"/>
            <a:r>
              <a:rPr lang="ro-RO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II.2.3 Activități pentru dezvoltarea </a:t>
            </a:r>
            <a:r>
              <a:rPr lang="ro-RO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literației</a:t>
            </a:r>
            <a:r>
              <a:rPr lang="ro-RO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club de lectură </a:t>
            </a:r>
            <a:r>
              <a:rPr lang="ro-RO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în care să fie implicați elevii din grupul țintă pentru a realiza exerciții de </a:t>
            </a:r>
            <a:r>
              <a:rPr lang="ro-RO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literație</a:t>
            </a:r>
            <a:r>
              <a:rPr lang="ro-RO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de înțelegere a textului, etc.</a:t>
            </a:r>
          </a:p>
          <a:p>
            <a:pPr algn="just"/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II.2.4  Activități de educație nonformală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Realizarea de vizite de documentare, excursii, tabere, școli de vară.</a:t>
            </a:r>
          </a:p>
        </p:txBody>
      </p:sp>
      <p:pic>
        <p:nvPicPr>
          <p:cNvPr id="12" name="Imagine 11">
            <a:extLst>
              <a:ext uri="{FF2B5EF4-FFF2-40B4-BE49-F238E27FC236}">
                <a16:creationId xmlns:a16="http://schemas.microsoft.com/office/drawing/2014/main" id="{78C4E697-D4B9-130F-6FF4-4CBEE29D4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65" y="228808"/>
            <a:ext cx="4325480" cy="329212"/>
          </a:xfrm>
          <a:prstGeom prst="rect">
            <a:avLst/>
          </a:prstGeom>
        </p:spPr>
      </p:pic>
      <p:grpSp>
        <p:nvGrpSpPr>
          <p:cNvPr id="4" name="Grupare 3">
            <a:extLst>
              <a:ext uri="{FF2B5EF4-FFF2-40B4-BE49-F238E27FC236}">
                <a16:creationId xmlns:a16="http://schemas.microsoft.com/office/drawing/2014/main" id="{8F3C19E2-9963-F72A-9829-73307D667864}"/>
              </a:ext>
            </a:extLst>
          </p:cNvPr>
          <p:cNvGrpSpPr/>
          <p:nvPr/>
        </p:nvGrpSpPr>
        <p:grpSpPr>
          <a:xfrm>
            <a:off x="74542" y="4114873"/>
            <a:ext cx="2845651" cy="2514319"/>
            <a:chOff x="76262" y="1056244"/>
            <a:chExt cx="2845651" cy="2514319"/>
          </a:xfrm>
        </p:grpSpPr>
        <p:sp>
          <p:nvSpPr>
            <p:cNvPr id="5" name="CasetăText 4">
              <a:extLst>
                <a:ext uri="{FF2B5EF4-FFF2-40B4-BE49-F238E27FC236}">
                  <a16:creationId xmlns:a16="http://schemas.microsoft.com/office/drawing/2014/main" id="{ED85C3EA-5009-AEDC-58AA-1A00F2758F95}"/>
                </a:ext>
              </a:extLst>
            </p:cNvPr>
            <p:cNvSpPr txBox="1"/>
            <p:nvPr/>
          </p:nvSpPr>
          <p:spPr>
            <a:xfrm>
              <a:off x="76262" y="1056244"/>
              <a:ext cx="2845651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o-RO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PNRAS@LTDZ</a:t>
              </a:r>
            </a:p>
            <a:p>
              <a:pPr algn="ctr"/>
              <a:r>
                <a:rPr lang="ro-RO" sz="700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Programul Național de Reducere a Abandonului Școlar</a:t>
              </a:r>
            </a:p>
          </p:txBody>
        </p:sp>
        <p:pic>
          <p:nvPicPr>
            <p:cNvPr id="6" name="Imagine 5">
              <a:extLst>
                <a:ext uri="{FF2B5EF4-FFF2-40B4-BE49-F238E27FC236}">
                  <a16:creationId xmlns:a16="http://schemas.microsoft.com/office/drawing/2014/main" id="{4746C5ED-8605-81C7-002A-6A0264067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1439" y="2796304"/>
              <a:ext cx="2359356" cy="774259"/>
            </a:xfrm>
            <a:prstGeom prst="rect">
              <a:avLst/>
            </a:prstGeom>
          </p:spPr>
        </p:pic>
        <p:pic>
          <p:nvPicPr>
            <p:cNvPr id="7" name="Imagine 6">
              <a:extLst>
                <a:ext uri="{FF2B5EF4-FFF2-40B4-BE49-F238E27FC236}">
                  <a16:creationId xmlns:a16="http://schemas.microsoft.com/office/drawing/2014/main" id="{18664CA3-E383-941B-3A71-A55A71C22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9917" y="1615254"/>
              <a:ext cx="1158340" cy="11583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3560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tăText 9"/>
          <p:cNvSpPr txBox="1"/>
          <p:nvPr/>
        </p:nvSpPr>
        <p:spPr>
          <a:xfrm>
            <a:off x="272706" y="4340039"/>
            <a:ext cx="2454839" cy="646331"/>
          </a:xfrm>
          <a:prstGeom prst="rect">
            <a:avLst/>
          </a:prstGeom>
          <a:noFill/>
          <a:ln w="28575">
            <a:solidFill>
              <a:srgbClr val="575853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Formarea profesorilor </a:t>
            </a:r>
          </a:p>
          <a:p>
            <a:pPr algn="ctr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și a părinților</a:t>
            </a:r>
          </a:p>
        </p:txBody>
      </p:sp>
      <p:pic>
        <p:nvPicPr>
          <p:cNvPr id="14" name="Imagine 13">
            <a:extLst>
              <a:ext uri="{FF2B5EF4-FFF2-40B4-BE49-F238E27FC236}">
                <a16:creationId xmlns:a16="http://schemas.microsoft.com/office/drawing/2014/main" id="{89399607-7945-E601-2B3D-F7C90836D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65" y="228808"/>
            <a:ext cx="4325480" cy="329212"/>
          </a:xfrm>
          <a:prstGeom prst="rect">
            <a:avLst/>
          </a:prstGeom>
        </p:spPr>
      </p:pic>
      <p:grpSp>
        <p:nvGrpSpPr>
          <p:cNvPr id="4" name="Grupare 3">
            <a:extLst>
              <a:ext uri="{FF2B5EF4-FFF2-40B4-BE49-F238E27FC236}">
                <a16:creationId xmlns:a16="http://schemas.microsoft.com/office/drawing/2014/main" id="{8DEC213F-04CF-F35B-6D23-573FCFE45D74}"/>
              </a:ext>
            </a:extLst>
          </p:cNvPr>
          <p:cNvGrpSpPr/>
          <p:nvPr/>
        </p:nvGrpSpPr>
        <p:grpSpPr>
          <a:xfrm>
            <a:off x="150878" y="1040890"/>
            <a:ext cx="2845651" cy="2514319"/>
            <a:chOff x="76262" y="1056244"/>
            <a:chExt cx="2845651" cy="2514319"/>
          </a:xfrm>
        </p:grpSpPr>
        <p:sp>
          <p:nvSpPr>
            <p:cNvPr id="5" name="CasetăText 4">
              <a:extLst>
                <a:ext uri="{FF2B5EF4-FFF2-40B4-BE49-F238E27FC236}">
                  <a16:creationId xmlns:a16="http://schemas.microsoft.com/office/drawing/2014/main" id="{FA7A08D7-800B-1421-A42E-3A88D18821AD}"/>
                </a:ext>
              </a:extLst>
            </p:cNvPr>
            <p:cNvSpPr txBox="1"/>
            <p:nvPr/>
          </p:nvSpPr>
          <p:spPr>
            <a:xfrm>
              <a:off x="76262" y="1056244"/>
              <a:ext cx="2845651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o-RO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PNRAS@LTDZ</a:t>
              </a:r>
            </a:p>
            <a:p>
              <a:pPr algn="ctr"/>
              <a:r>
                <a:rPr lang="ro-RO" sz="700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Programul Național de Reducere a Abandonului Școlar</a:t>
              </a:r>
            </a:p>
          </p:txBody>
        </p:sp>
        <p:pic>
          <p:nvPicPr>
            <p:cNvPr id="6" name="Imagine 5">
              <a:extLst>
                <a:ext uri="{FF2B5EF4-FFF2-40B4-BE49-F238E27FC236}">
                  <a16:creationId xmlns:a16="http://schemas.microsoft.com/office/drawing/2014/main" id="{582ADD15-ACA5-C21D-FF55-E17A39FEE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1439" y="2796304"/>
              <a:ext cx="2359356" cy="774259"/>
            </a:xfrm>
            <a:prstGeom prst="rect">
              <a:avLst/>
            </a:prstGeom>
          </p:spPr>
        </p:pic>
        <p:pic>
          <p:nvPicPr>
            <p:cNvPr id="7" name="Imagine 6">
              <a:extLst>
                <a:ext uri="{FF2B5EF4-FFF2-40B4-BE49-F238E27FC236}">
                  <a16:creationId xmlns:a16="http://schemas.microsoft.com/office/drawing/2014/main" id="{EC4A7466-078F-A013-B8C8-C5EC4A377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9917" y="1615254"/>
              <a:ext cx="1158340" cy="1158340"/>
            </a:xfrm>
            <a:prstGeom prst="rect">
              <a:avLst/>
            </a:prstGeom>
          </p:spPr>
        </p:pic>
      </p:grpSp>
      <p:sp>
        <p:nvSpPr>
          <p:cNvPr id="2" name="CasetăText 1">
            <a:extLst>
              <a:ext uri="{FF2B5EF4-FFF2-40B4-BE49-F238E27FC236}">
                <a16:creationId xmlns:a16="http://schemas.microsoft.com/office/drawing/2014/main" id="{9A4F9554-6386-A449-4B28-F05CBE24765E}"/>
              </a:ext>
            </a:extLst>
          </p:cNvPr>
          <p:cNvSpPr txBox="1"/>
          <p:nvPr/>
        </p:nvSpPr>
        <p:spPr>
          <a:xfrm>
            <a:off x="3321072" y="785220"/>
            <a:ext cx="859822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II.3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Activități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formare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profesorilor</a:t>
            </a:r>
            <a:endParaRPr lang="ro-RO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II.3.1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Activitate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promovare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proiectului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Activitate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deschidere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închidere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participarea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elevilor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gimnaziu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cadrelor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didactice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părinților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autorităților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diseminarea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informațiilor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atât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comunitate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afara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acesteia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actualizarea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îmbunătățirea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paginii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 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școlii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afișe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flyere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bannere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mijloace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media.</a:t>
            </a: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II.3.2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Activități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autorizate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îndrumare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(coaching)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cadre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didactice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personal auxiliar din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unitatea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învățământ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îmbunătățirea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practicilor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școlar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favorabil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orientarea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activităților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pedagogice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prevăzute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II.4 Activități de informare, consiliere, asistență și educație a părinților/tutorilor legali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Organizarea și desfășurarea de servicii de consiliere pentru părinți/tutori ai elevilor din grupul țintă.(1-2 sesiuni/ an). 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Scopul acestor sesiuni este de a încuraja participanții să-și analizeze mai profund viața și modul în care ei relaționează cu copiii lor, să descopere o gamă mai largă de alternative pozitive și eficiente pentru rolul de părinte, să învețe tratarea stresului și abilități noi de comunicare, etc.</a:t>
            </a:r>
          </a:p>
        </p:txBody>
      </p:sp>
    </p:spTree>
    <p:extLst>
      <p:ext uri="{BB962C8B-B14F-4D97-AF65-F5344CB8AC3E}">
        <p14:creationId xmlns:p14="http://schemas.microsoft.com/office/powerpoint/2010/main" val="1546522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tăText 7"/>
          <p:cNvSpPr txBox="1"/>
          <p:nvPr/>
        </p:nvSpPr>
        <p:spPr>
          <a:xfrm>
            <a:off x="3286095" y="649965"/>
            <a:ext cx="8693440" cy="59400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CATEGORIE III – LUCRĂRI DE AMENAJARE MINORE, ACHIZIȚIONAREA DE BUNURI</a:t>
            </a:r>
          </a:p>
          <a:p>
            <a:pPr algn="just"/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III.1.Amenajare curte interioară 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pentru realizarea de activități outdoor: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Activitatea constă în realizarea unor mici lucrări de amenajare a curții școlare și achiziția de mobilier specific</a:t>
            </a:r>
          </a:p>
          <a:p>
            <a:pPr algn="just"/>
            <a:r>
              <a:rPr lang="nl-N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III.2. Amenajare club de lectură</a:t>
            </a:r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Mobilier pentru lectură; fotolii pluș, achiziție de carte, abonamente biblioteci virtuale etc</a:t>
            </a:r>
          </a:p>
          <a:p>
            <a:pPr algn="just"/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CATEGORIE IV – CHELTUIELI DE DIGITALIZARE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IV.1. Dotarea unității de învățământ cu echipamente digitale necesare procesului educativ: multifuncționale color, </a:t>
            </a:r>
            <a:r>
              <a:rPr lang="ro-R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routere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IV.2.  Realizarea unei baze de date digitalizate cu privire la procesul educațional – implementarea catalogului electronic;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IV.3.  Facilitarea accesului cadrelor didactice și elevilor la platforme educaționale și biblioteci digitale:</a:t>
            </a:r>
          </a:p>
          <a:p>
            <a:pPr algn="just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Pentru a crește interactivitatea procesului educațional, școala noastră va achiziționa in cadrul proiectului o serie de echipamente, software-uri, și de licențe, aplicații, software-uri care sprijină procesul educațional sau resurse educaționale</a:t>
            </a:r>
          </a:p>
          <a:p>
            <a:pPr algn="just"/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ine 10">
            <a:extLst>
              <a:ext uri="{FF2B5EF4-FFF2-40B4-BE49-F238E27FC236}">
                <a16:creationId xmlns:a16="http://schemas.microsoft.com/office/drawing/2014/main" id="{6D7C7210-EB32-F6E2-BE7E-5B624F5FF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65" y="228808"/>
            <a:ext cx="4325480" cy="329212"/>
          </a:xfrm>
          <a:prstGeom prst="rect">
            <a:avLst/>
          </a:prstGeom>
        </p:spPr>
      </p:pic>
      <p:grpSp>
        <p:nvGrpSpPr>
          <p:cNvPr id="4" name="Grupare 3">
            <a:extLst>
              <a:ext uri="{FF2B5EF4-FFF2-40B4-BE49-F238E27FC236}">
                <a16:creationId xmlns:a16="http://schemas.microsoft.com/office/drawing/2014/main" id="{587D7C41-B3DE-43F3-3920-5D43E3624AB2}"/>
              </a:ext>
            </a:extLst>
          </p:cNvPr>
          <p:cNvGrpSpPr/>
          <p:nvPr/>
        </p:nvGrpSpPr>
        <p:grpSpPr>
          <a:xfrm>
            <a:off x="212465" y="1074906"/>
            <a:ext cx="2845651" cy="2514319"/>
            <a:chOff x="76262" y="1056244"/>
            <a:chExt cx="2845651" cy="2514319"/>
          </a:xfrm>
        </p:grpSpPr>
        <p:sp>
          <p:nvSpPr>
            <p:cNvPr id="5" name="CasetăText 4">
              <a:extLst>
                <a:ext uri="{FF2B5EF4-FFF2-40B4-BE49-F238E27FC236}">
                  <a16:creationId xmlns:a16="http://schemas.microsoft.com/office/drawing/2014/main" id="{F88F4E6A-B8CE-52FF-9B3E-A5D1C0C33B0B}"/>
                </a:ext>
              </a:extLst>
            </p:cNvPr>
            <p:cNvSpPr txBox="1"/>
            <p:nvPr/>
          </p:nvSpPr>
          <p:spPr>
            <a:xfrm>
              <a:off x="76262" y="1056244"/>
              <a:ext cx="2845651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o-RO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PNRAS@LTDZ</a:t>
              </a:r>
            </a:p>
            <a:p>
              <a:pPr algn="ctr"/>
              <a:r>
                <a:rPr lang="ro-RO" sz="700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Programul Național de Reducere a Abandonului Școlar</a:t>
              </a:r>
            </a:p>
          </p:txBody>
        </p:sp>
        <p:pic>
          <p:nvPicPr>
            <p:cNvPr id="6" name="Imagine 5">
              <a:extLst>
                <a:ext uri="{FF2B5EF4-FFF2-40B4-BE49-F238E27FC236}">
                  <a16:creationId xmlns:a16="http://schemas.microsoft.com/office/drawing/2014/main" id="{6D77930B-F120-5F2A-B5DE-340F80C2B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1439" y="2796304"/>
              <a:ext cx="2359356" cy="774259"/>
            </a:xfrm>
            <a:prstGeom prst="rect">
              <a:avLst/>
            </a:prstGeom>
          </p:spPr>
        </p:pic>
        <p:pic>
          <p:nvPicPr>
            <p:cNvPr id="7" name="Imagine 6">
              <a:extLst>
                <a:ext uri="{FF2B5EF4-FFF2-40B4-BE49-F238E27FC236}">
                  <a16:creationId xmlns:a16="http://schemas.microsoft.com/office/drawing/2014/main" id="{A1398098-C8EC-7864-CEB8-5086B3DA9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9917" y="1615254"/>
              <a:ext cx="1158340" cy="1158340"/>
            </a:xfrm>
            <a:prstGeom prst="rect">
              <a:avLst/>
            </a:prstGeom>
          </p:spPr>
        </p:pic>
      </p:grpSp>
      <p:sp>
        <p:nvSpPr>
          <p:cNvPr id="2" name="CasetăText 1">
            <a:extLst>
              <a:ext uri="{FF2B5EF4-FFF2-40B4-BE49-F238E27FC236}">
                <a16:creationId xmlns:a16="http://schemas.microsoft.com/office/drawing/2014/main" id="{A0E05EBB-048F-F84A-709E-FF20DDF23075}"/>
              </a:ext>
            </a:extLst>
          </p:cNvPr>
          <p:cNvSpPr txBox="1"/>
          <p:nvPr/>
        </p:nvSpPr>
        <p:spPr>
          <a:xfrm>
            <a:off x="333176" y="4358700"/>
            <a:ext cx="2604239" cy="646331"/>
          </a:xfrm>
          <a:prstGeom prst="rect">
            <a:avLst/>
          </a:prstGeom>
          <a:noFill/>
          <a:ln w="28575">
            <a:solidFill>
              <a:srgbClr val="575853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Lucrări de amenajare </a:t>
            </a:r>
          </a:p>
          <a:p>
            <a:pPr algn="ctr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Cheltuieli de digitalizare</a:t>
            </a:r>
          </a:p>
        </p:txBody>
      </p:sp>
    </p:spTree>
    <p:extLst>
      <p:ext uri="{BB962C8B-B14F-4D97-AF65-F5344CB8AC3E}">
        <p14:creationId xmlns:p14="http://schemas.microsoft.com/office/powerpoint/2010/main" val="2076311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5642A-AF50-AD5C-5B97-FDE6DD011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tăText 7">
            <a:extLst>
              <a:ext uri="{FF2B5EF4-FFF2-40B4-BE49-F238E27FC236}">
                <a16:creationId xmlns:a16="http://schemas.microsoft.com/office/drawing/2014/main" id="{9EF494AA-626A-8E3E-464A-7B3858177527}"/>
              </a:ext>
            </a:extLst>
          </p:cNvPr>
          <p:cNvSpPr txBox="1"/>
          <p:nvPr/>
        </p:nvSpPr>
        <p:spPr>
          <a:xfrm>
            <a:off x="3286095" y="649965"/>
            <a:ext cx="869344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ine 10">
            <a:extLst>
              <a:ext uri="{FF2B5EF4-FFF2-40B4-BE49-F238E27FC236}">
                <a16:creationId xmlns:a16="http://schemas.microsoft.com/office/drawing/2014/main" id="{A939D405-F225-69AF-F665-A15C10085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65" y="228808"/>
            <a:ext cx="4325480" cy="329212"/>
          </a:xfrm>
          <a:prstGeom prst="rect">
            <a:avLst/>
          </a:prstGeom>
        </p:spPr>
      </p:pic>
      <p:grpSp>
        <p:nvGrpSpPr>
          <p:cNvPr id="4" name="Grupare 3">
            <a:extLst>
              <a:ext uri="{FF2B5EF4-FFF2-40B4-BE49-F238E27FC236}">
                <a16:creationId xmlns:a16="http://schemas.microsoft.com/office/drawing/2014/main" id="{2BFFADDC-7C4C-930D-121D-8F1F23DBACF6}"/>
              </a:ext>
            </a:extLst>
          </p:cNvPr>
          <p:cNvGrpSpPr/>
          <p:nvPr/>
        </p:nvGrpSpPr>
        <p:grpSpPr>
          <a:xfrm>
            <a:off x="212465" y="1074906"/>
            <a:ext cx="2845651" cy="2514319"/>
            <a:chOff x="76262" y="1056244"/>
            <a:chExt cx="2845651" cy="2514319"/>
          </a:xfrm>
        </p:grpSpPr>
        <p:sp>
          <p:nvSpPr>
            <p:cNvPr id="5" name="CasetăText 4">
              <a:extLst>
                <a:ext uri="{FF2B5EF4-FFF2-40B4-BE49-F238E27FC236}">
                  <a16:creationId xmlns:a16="http://schemas.microsoft.com/office/drawing/2014/main" id="{16157326-E1E5-D28D-CE90-3E44D541EEEB}"/>
                </a:ext>
              </a:extLst>
            </p:cNvPr>
            <p:cNvSpPr txBox="1"/>
            <p:nvPr/>
          </p:nvSpPr>
          <p:spPr>
            <a:xfrm>
              <a:off x="76262" y="1056244"/>
              <a:ext cx="2845651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o-RO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PNRAS@LTDZ</a:t>
              </a:r>
            </a:p>
            <a:p>
              <a:pPr algn="ctr"/>
              <a:r>
                <a:rPr lang="ro-RO" sz="700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Programul Național de Reducere a Abandonului Școlar</a:t>
              </a:r>
            </a:p>
          </p:txBody>
        </p:sp>
        <p:pic>
          <p:nvPicPr>
            <p:cNvPr id="6" name="Imagine 5">
              <a:extLst>
                <a:ext uri="{FF2B5EF4-FFF2-40B4-BE49-F238E27FC236}">
                  <a16:creationId xmlns:a16="http://schemas.microsoft.com/office/drawing/2014/main" id="{ACF7F473-F1BC-AE49-888A-11B618412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1439" y="2796304"/>
              <a:ext cx="2359356" cy="774259"/>
            </a:xfrm>
            <a:prstGeom prst="rect">
              <a:avLst/>
            </a:prstGeom>
          </p:spPr>
        </p:pic>
        <p:pic>
          <p:nvPicPr>
            <p:cNvPr id="7" name="Imagine 6">
              <a:extLst>
                <a:ext uri="{FF2B5EF4-FFF2-40B4-BE49-F238E27FC236}">
                  <a16:creationId xmlns:a16="http://schemas.microsoft.com/office/drawing/2014/main" id="{84AC392A-CBDA-D822-4E42-0297D358D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9917" y="1615254"/>
              <a:ext cx="1158340" cy="1158340"/>
            </a:xfrm>
            <a:prstGeom prst="rect">
              <a:avLst/>
            </a:prstGeom>
          </p:spPr>
        </p:pic>
      </p:grpSp>
      <p:sp>
        <p:nvSpPr>
          <p:cNvPr id="2" name="CasetăText 1">
            <a:extLst>
              <a:ext uri="{FF2B5EF4-FFF2-40B4-BE49-F238E27FC236}">
                <a16:creationId xmlns:a16="http://schemas.microsoft.com/office/drawing/2014/main" id="{0C6B7A8C-039E-83F8-4F5A-2C815A24E606}"/>
              </a:ext>
            </a:extLst>
          </p:cNvPr>
          <p:cNvSpPr txBox="1"/>
          <p:nvPr/>
        </p:nvSpPr>
        <p:spPr>
          <a:xfrm>
            <a:off x="679428" y="4358700"/>
            <a:ext cx="1911742" cy="369332"/>
          </a:xfrm>
          <a:prstGeom prst="rect">
            <a:avLst/>
          </a:prstGeom>
          <a:noFill/>
          <a:ln w="28575">
            <a:solidFill>
              <a:srgbClr val="575853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Echipa de proiect</a:t>
            </a:r>
          </a:p>
        </p:txBody>
      </p:sp>
      <p:sp>
        <p:nvSpPr>
          <p:cNvPr id="9" name="CasetăText 8">
            <a:extLst>
              <a:ext uri="{FF2B5EF4-FFF2-40B4-BE49-F238E27FC236}">
                <a16:creationId xmlns:a16="http://schemas.microsoft.com/office/drawing/2014/main" id="{46D3E677-B51F-3A07-5AAF-AB843F88BDD0}"/>
              </a:ext>
            </a:extLst>
          </p:cNvPr>
          <p:cNvSpPr txBox="1"/>
          <p:nvPr/>
        </p:nvSpPr>
        <p:spPr>
          <a:xfrm>
            <a:off x="3329403" y="410258"/>
            <a:ext cx="8342928" cy="6500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chip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implementare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proiectului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cod F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-PNRAS-2-2-2023-007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cu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titlul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școală modernă – un viitor mai bun!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finanțat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Schema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Granturi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cadrul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Programului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Național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Abandonului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Școlar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finanțate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Componenta C15 -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Planului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Național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Redresare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Reziliență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România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este compusă din:</a:t>
            </a:r>
          </a:p>
          <a:p>
            <a:pPr algn="just">
              <a:lnSpc>
                <a:spcPct val="150000"/>
              </a:lnSpc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Taman Nelu – Director/ Manager de proiect</a:t>
            </a:r>
          </a:p>
          <a:p>
            <a:pPr algn="just">
              <a:lnSpc>
                <a:spcPct val="150000"/>
              </a:lnSpc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Rusu Amalia Luciana – Coordonator activități</a:t>
            </a:r>
          </a:p>
          <a:p>
            <a:pPr algn="just">
              <a:lnSpc>
                <a:spcPct val="150000"/>
              </a:lnSpc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Ec. Marcu Marilena – Responsabil financiar</a:t>
            </a:r>
          </a:p>
          <a:p>
            <a:pPr algn="just">
              <a:lnSpc>
                <a:spcPct val="150000"/>
              </a:lnSpc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Taman Oana Daniela – Responsabil achiziții</a:t>
            </a:r>
          </a:p>
          <a:p>
            <a:pPr algn="just">
              <a:lnSpc>
                <a:spcPct val="150000"/>
              </a:lnSpc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Bogdan Oana Elena -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Responsabil comunicare și diseminare 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Rotaru Mihaela - Responsabil monitorizare și evaluare </a:t>
            </a:r>
          </a:p>
          <a:p>
            <a:pPr algn="just">
              <a:lnSpc>
                <a:spcPct val="150000"/>
              </a:lnSpc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Toți profesorii diriginți ai claselor V – VIII</a:t>
            </a:r>
          </a:p>
          <a:p>
            <a:pPr algn="just">
              <a:lnSpc>
                <a:spcPct val="150000"/>
              </a:lnSpc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Profesori limba și literatura română, matematică, educație fizică, educație muzicală, educație plastică</a:t>
            </a:r>
          </a:p>
        </p:txBody>
      </p:sp>
    </p:spTree>
    <p:extLst>
      <p:ext uri="{BB962C8B-B14F-4D97-AF65-F5344CB8AC3E}">
        <p14:creationId xmlns:p14="http://schemas.microsoft.com/office/powerpoint/2010/main" val="1135354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CFF6F-0A73-39B8-BE98-818010B37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tăText 7">
            <a:extLst>
              <a:ext uri="{FF2B5EF4-FFF2-40B4-BE49-F238E27FC236}">
                <a16:creationId xmlns:a16="http://schemas.microsoft.com/office/drawing/2014/main" id="{074BD36F-4D6C-CDAE-C587-F55B7561C0DD}"/>
              </a:ext>
            </a:extLst>
          </p:cNvPr>
          <p:cNvSpPr txBox="1"/>
          <p:nvPr/>
        </p:nvSpPr>
        <p:spPr>
          <a:xfrm>
            <a:off x="3286095" y="649965"/>
            <a:ext cx="869344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ine 10">
            <a:extLst>
              <a:ext uri="{FF2B5EF4-FFF2-40B4-BE49-F238E27FC236}">
                <a16:creationId xmlns:a16="http://schemas.microsoft.com/office/drawing/2014/main" id="{2CB5E7DD-FF09-9583-A1B5-55CC8AAD9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65" y="228808"/>
            <a:ext cx="4325480" cy="329212"/>
          </a:xfrm>
          <a:prstGeom prst="rect">
            <a:avLst/>
          </a:prstGeom>
        </p:spPr>
      </p:pic>
      <p:grpSp>
        <p:nvGrpSpPr>
          <p:cNvPr id="4" name="Grupare 3">
            <a:extLst>
              <a:ext uri="{FF2B5EF4-FFF2-40B4-BE49-F238E27FC236}">
                <a16:creationId xmlns:a16="http://schemas.microsoft.com/office/drawing/2014/main" id="{EA5AE024-2203-58D7-CE28-FD5BE1B05920}"/>
              </a:ext>
            </a:extLst>
          </p:cNvPr>
          <p:cNvGrpSpPr/>
          <p:nvPr/>
        </p:nvGrpSpPr>
        <p:grpSpPr>
          <a:xfrm>
            <a:off x="212465" y="1201200"/>
            <a:ext cx="2845651" cy="2514319"/>
            <a:chOff x="76262" y="1056244"/>
            <a:chExt cx="2845651" cy="2514319"/>
          </a:xfrm>
        </p:grpSpPr>
        <p:sp>
          <p:nvSpPr>
            <p:cNvPr id="5" name="CasetăText 4">
              <a:extLst>
                <a:ext uri="{FF2B5EF4-FFF2-40B4-BE49-F238E27FC236}">
                  <a16:creationId xmlns:a16="http://schemas.microsoft.com/office/drawing/2014/main" id="{A44DE9C0-9241-9239-DE86-98F385083159}"/>
                </a:ext>
              </a:extLst>
            </p:cNvPr>
            <p:cNvSpPr txBox="1"/>
            <p:nvPr/>
          </p:nvSpPr>
          <p:spPr>
            <a:xfrm>
              <a:off x="76262" y="1056244"/>
              <a:ext cx="2845651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o-RO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PNRAS@LTDZ</a:t>
              </a:r>
            </a:p>
            <a:p>
              <a:pPr algn="ctr"/>
              <a:r>
                <a:rPr lang="ro-RO" sz="700" dirty="0">
                  <a:solidFill>
                    <a:schemeClr val="accent4">
                      <a:lumMod val="50000"/>
                    </a:schemeClr>
                  </a:solidFill>
                  <a:latin typeface="Arial Black" panose="020B0A04020102020204" pitchFamily="34" charset="0"/>
                </a:rPr>
                <a:t>Programul Național de Reducere a Abandonului Școlar</a:t>
              </a:r>
            </a:p>
          </p:txBody>
        </p:sp>
        <p:pic>
          <p:nvPicPr>
            <p:cNvPr id="6" name="Imagine 5">
              <a:extLst>
                <a:ext uri="{FF2B5EF4-FFF2-40B4-BE49-F238E27FC236}">
                  <a16:creationId xmlns:a16="http://schemas.microsoft.com/office/drawing/2014/main" id="{5D76F223-B0FB-9715-6B07-2B9513472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1439" y="2796304"/>
              <a:ext cx="2359356" cy="774259"/>
            </a:xfrm>
            <a:prstGeom prst="rect">
              <a:avLst/>
            </a:prstGeom>
          </p:spPr>
        </p:pic>
        <p:pic>
          <p:nvPicPr>
            <p:cNvPr id="7" name="Imagine 6">
              <a:extLst>
                <a:ext uri="{FF2B5EF4-FFF2-40B4-BE49-F238E27FC236}">
                  <a16:creationId xmlns:a16="http://schemas.microsoft.com/office/drawing/2014/main" id="{4EC7E35B-8E98-4156-0D6D-30DD48374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9917" y="1615254"/>
              <a:ext cx="1158340" cy="1158340"/>
            </a:xfrm>
            <a:prstGeom prst="rect">
              <a:avLst/>
            </a:prstGeom>
          </p:spPr>
        </p:pic>
      </p:grpSp>
      <p:sp>
        <p:nvSpPr>
          <p:cNvPr id="2" name="CasetăText 1">
            <a:extLst>
              <a:ext uri="{FF2B5EF4-FFF2-40B4-BE49-F238E27FC236}">
                <a16:creationId xmlns:a16="http://schemas.microsoft.com/office/drawing/2014/main" id="{05706F61-B9FB-E2D5-C335-3F8940B3F3B1}"/>
              </a:ext>
            </a:extLst>
          </p:cNvPr>
          <p:cNvSpPr txBox="1"/>
          <p:nvPr/>
        </p:nvSpPr>
        <p:spPr>
          <a:xfrm>
            <a:off x="592867" y="4358700"/>
            <a:ext cx="2084866" cy="369332"/>
          </a:xfrm>
          <a:prstGeom prst="rect">
            <a:avLst/>
          </a:prstGeom>
          <a:noFill/>
          <a:ln w="28575">
            <a:solidFill>
              <a:srgbClr val="575853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Bugetul proiectului</a:t>
            </a:r>
          </a:p>
        </p:txBody>
      </p:sp>
      <p:sp>
        <p:nvSpPr>
          <p:cNvPr id="9" name="CasetăText 8">
            <a:extLst>
              <a:ext uri="{FF2B5EF4-FFF2-40B4-BE49-F238E27FC236}">
                <a16:creationId xmlns:a16="http://schemas.microsoft.com/office/drawing/2014/main" id="{C9B84A1F-B614-29B3-AF97-034D283884CF}"/>
              </a:ext>
            </a:extLst>
          </p:cNvPr>
          <p:cNvSpPr txBox="1"/>
          <p:nvPr/>
        </p:nvSpPr>
        <p:spPr>
          <a:xfrm>
            <a:off x="5241471" y="400633"/>
            <a:ext cx="3762569" cy="498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o-RO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BUGETUL PROIECTULUI</a:t>
            </a: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51B133F4-38A9-D721-2BA1-22B4EAF34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270600"/>
              </p:ext>
            </p:extLst>
          </p:nvPr>
        </p:nvGraphicFramePr>
        <p:xfrm>
          <a:off x="3058116" y="991241"/>
          <a:ext cx="8709879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1169">
                  <a:extLst>
                    <a:ext uri="{9D8B030D-6E8A-4147-A177-3AD203B41FA5}">
                      <a16:colId xmlns:a16="http://schemas.microsoft.com/office/drawing/2014/main" val="874316797"/>
                    </a:ext>
                  </a:extLst>
                </a:gridCol>
                <a:gridCol w="2341984">
                  <a:extLst>
                    <a:ext uri="{9D8B030D-6E8A-4147-A177-3AD203B41FA5}">
                      <a16:colId xmlns:a16="http://schemas.microsoft.com/office/drawing/2014/main" val="1536020013"/>
                    </a:ext>
                  </a:extLst>
                </a:gridCol>
                <a:gridCol w="1054359">
                  <a:extLst>
                    <a:ext uri="{9D8B030D-6E8A-4147-A177-3AD203B41FA5}">
                      <a16:colId xmlns:a16="http://schemas.microsoft.com/office/drawing/2014/main" val="3859563608"/>
                    </a:ext>
                  </a:extLst>
                </a:gridCol>
                <a:gridCol w="1082351">
                  <a:extLst>
                    <a:ext uri="{9D8B030D-6E8A-4147-A177-3AD203B41FA5}">
                      <a16:colId xmlns:a16="http://schemas.microsoft.com/office/drawing/2014/main" val="3409336454"/>
                    </a:ext>
                  </a:extLst>
                </a:gridCol>
                <a:gridCol w="1082351">
                  <a:extLst>
                    <a:ext uri="{9D8B030D-6E8A-4147-A177-3AD203B41FA5}">
                      <a16:colId xmlns:a16="http://schemas.microsoft.com/office/drawing/2014/main" val="19329346"/>
                    </a:ext>
                  </a:extLst>
                </a:gridCol>
                <a:gridCol w="1259633">
                  <a:extLst>
                    <a:ext uri="{9D8B030D-6E8A-4147-A177-3AD203B41FA5}">
                      <a16:colId xmlns:a16="http://schemas.microsoft.com/office/drawing/2014/main" val="2055974219"/>
                    </a:ext>
                  </a:extLst>
                </a:gridCol>
                <a:gridCol w="1128032">
                  <a:extLst>
                    <a:ext uri="{9D8B030D-6E8A-4147-A177-3AD203B41FA5}">
                      <a16:colId xmlns:a16="http://schemas.microsoft.com/office/drawing/2014/main" val="111912978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ro-RO" b="0" dirty="0">
                          <a:solidFill>
                            <a:schemeClr val="tx1"/>
                          </a:solidFill>
                        </a:rPr>
                        <a:t>Tip </a:t>
                      </a:r>
                      <a:r>
                        <a:rPr lang="ro-RO" b="0" dirty="0" err="1">
                          <a:solidFill>
                            <a:schemeClr val="tx1"/>
                          </a:solidFill>
                        </a:rPr>
                        <a:t>chelt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o-RO" b="0" dirty="0">
                          <a:solidFill>
                            <a:schemeClr val="tx1"/>
                          </a:solidFill>
                        </a:rPr>
                        <a:t>Denumire categorie cheltuieli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o-RO" b="0" dirty="0">
                          <a:solidFill>
                            <a:schemeClr val="tx1"/>
                          </a:solidFill>
                        </a:rPr>
                        <a:t>Buget anual estimat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o-RO" sz="1600" b="0" dirty="0">
                          <a:solidFill>
                            <a:schemeClr val="tx1"/>
                          </a:solidFill>
                        </a:rPr>
                        <a:t>Valoare totală eligibilă (lei fără TVA)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o-RO" sz="1600" b="0" dirty="0">
                          <a:solidFill>
                            <a:schemeClr val="tx1"/>
                          </a:solidFill>
                        </a:rPr>
                        <a:t>Pondere buget per activități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8059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2024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2025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2026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160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b="1" dirty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/>
                        <a:t>Cheltuieli pentru servicii și bunuri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171.600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286.000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114.400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572.000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38,32%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596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b="1" dirty="0"/>
                        <a:t>b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/>
                        <a:t>Cheltuieli cu subvenții, ajutoare, premii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29.700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49.500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19.800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99.000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6,63%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054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b="1" dirty="0"/>
                        <a:t>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/>
                        <a:t>Cheltuieli de natură salarială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82.400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177.600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47.620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307.620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20.61%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55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b="1" dirty="0"/>
                        <a:t>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/>
                        <a:t>Cheltuieli privind activ de formare a cadrelor didactice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16.800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50.400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16.800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84.000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5,63%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266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b="1" dirty="0"/>
                        <a:t>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/>
                        <a:t>Cheltuieli </a:t>
                      </a:r>
                      <a:r>
                        <a:rPr lang="ro-RO" sz="1600" dirty="0" err="1"/>
                        <a:t>pt</a:t>
                      </a:r>
                      <a:r>
                        <a:rPr lang="ro-RO" sz="1600" dirty="0"/>
                        <a:t> mobilier și mici lucrări de amenajare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25.00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79.000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25.000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129.000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8,64%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663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b="1" dirty="0"/>
                        <a:t>f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/>
                        <a:t>Cheltuieli de digitalizare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90.000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150.000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61.000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301.000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20,17%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14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b="1" dirty="0"/>
                        <a:t>TOTAL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b="1" dirty="0"/>
                        <a:t>415.500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b="1" dirty="0"/>
                        <a:t>792.000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b="1" dirty="0"/>
                        <a:t>284.620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b="1" dirty="0"/>
                        <a:t>1.492.620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b="1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766680"/>
                  </a:ext>
                </a:extLst>
              </a:tr>
            </a:tbl>
          </a:graphicData>
        </a:graphic>
      </p:graphicFrame>
      <p:sp>
        <p:nvSpPr>
          <p:cNvPr id="14" name="CasetăText 13">
            <a:extLst>
              <a:ext uri="{FF2B5EF4-FFF2-40B4-BE49-F238E27FC236}">
                <a16:creationId xmlns:a16="http://schemas.microsoft.com/office/drawing/2014/main" id="{A17DC976-D8EE-AA7C-19C9-68FE846B4BF1}"/>
              </a:ext>
            </a:extLst>
          </p:cNvPr>
          <p:cNvSpPr txBox="1"/>
          <p:nvPr/>
        </p:nvSpPr>
        <p:spPr>
          <a:xfrm>
            <a:off x="2283668" y="6366092"/>
            <a:ext cx="6097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tabLst>
                <a:tab pos="2971800" algn="ctr"/>
                <a:tab pos="5943600" algn="r"/>
              </a:tabLst>
            </a:pPr>
            <a:r>
              <a:rPr lang="fr-FR" sz="1400" b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”PNRR. </a:t>
            </a:r>
            <a:r>
              <a:rPr lang="fr-FR" sz="1400" b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Finanțat</a:t>
            </a:r>
            <a:r>
              <a:rPr lang="fr-FR" sz="1400" b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fr-FR" sz="1400" b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Uniunea</a:t>
            </a:r>
            <a:r>
              <a:rPr lang="fr-FR" sz="1400" b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400" b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Europeană</a:t>
            </a:r>
            <a:r>
              <a:rPr lang="fr-FR" sz="1400" b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fr-FR" sz="1400" b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UrmătoareaGenerațieUE</a:t>
            </a:r>
            <a:r>
              <a:rPr lang="fr-FR" sz="1400" b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432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 lemn">
  <a:themeElements>
    <a:clrScheme name="Tip lemn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Tip lemn">
      <a:majorFont>
        <a:latin typeface="Arial Black" panose="020B0A040201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 panose="020B06040202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ip lem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BE1B6DD8-9976-4550-A6F4-B2DD4EA939D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Tip lemn</Template>
  <TotalTime>2271</TotalTime>
  <Words>1917</Words>
  <Application>Microsoft Office PowerPoint</Application>
  <PresentationFormat>Ecran lat</PresentationFormat>
  <Paragraphs>179</Paragraphs>
  <Slides>12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5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Times New Roman</vt:lpstr>
      <vt:lpstr>Wingdings</vt:lpstr>
      <vt:lpstr>Tip lemn</vt:lpstr>
      <vt:lpstr>Prezentare PowerPoint</vt:lpstr>
      <vt:lpstr>Programul Național de Reducere a Abandonului Școlar (PNRAS)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>Unitate Scolara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Admin</dc:creator>
  <cp:lastModifiedBy>Amalia Rusu</cp:lastModifiedBy>
  <cp:revision>58</cp:revision>
  <dcterms:created xsi:type="dcterms:W3CDTF">2018-11-01T07:39:41Z</dcterms:created>
  <dcterms:modified xsi:type="dcterms:W3CDTF">2025-11-04T07:36:23Z</dcterms:modified>
</cp:coreProperties>
</file>